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256" r:id="rId2"/>
    <p:sldId id="262" r:id="rId3"/>
    <p:sldId id="261" r:id="rId4"/>
    <p:sldId id="257" r:id="rId5"/>
    <p:sldId id="260" r:id="rId6"/>
    <p:sldId id="258" r:id="rId7"/>
    <p:sldId id="263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EAF63-A76F-43BA-A18A-9BC69DD0456C}" type="datetimeFigureOut">
              <a:rPr lang="en-US" smtClean="0"/>
              <a:t>08/03/2023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6080B-215B-4965-8CDD-13B362C4C7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58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FBDF-C3F4-4119-A4F3-9D64A9B8CCD7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09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80DE-F942-4619-A982-3B8F088E24A9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484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EDA4-EA4B-4690-A767-6BFF6D289CB6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424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BA83-BD63-4695-A330-E16DC851BAB3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86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7E9C-D21B-47F4-85BE-96C7886E1A16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0772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80081-57BF-4937-8EC1-F396B1A7D11A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848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81E6-99F9-45E7-A7C0-E8C4078F5FF8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372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8B95-CA68-4CBB-8A00-A0F05D75EA07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78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FA16-A556-4CB2-A364-ED2ED239CEE0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02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2F651-344F-4275-AC8C-2EE152E1ABCA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2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36B2-275E-4D49-A308-74E8DEAB7746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28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A8EC6-9A78-4BC5-A9AA-ACB94189CC03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37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A8CA0-4AD2-4596-B3B9-2B89EF582769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34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B24E-0C8B-4028-8B69-258136B42F3D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5A1C-AA29-4D32-9541-DF2C03F4290E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2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3ACF4-288E-4943-A0F5-22FEF76E6572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28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5A40E-924D-408B-BF37-EC6F0C75B3D3}" type="datetime1">
              <a:rPr lang="en-US" smtClean="0"/>
              <a:t>08/03/2023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DA6A03-E306-4D20-97D1-45CBF7CC2E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6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jc.idaho.gov/" TargetMode="External"/><Relationship Id="rId2" Type="http://schemas.openxmlformats.org/officeDocument/2006/relationships/hyperlink" Target="mailto:ContactUs@idjc.Idaho.go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y.smartvault.com/secure/SignIn.aspx" TargetMode="External"/><Relationship Id="rId2" Type="http://schemas.openxmlformats.org/officeDocument/2006/relationships/hyperlink" Target="https://help.smartvault.com/hc/en-us/articles/36005298709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.smartvault.com/hc/en-us/articles/360050528254-Uploading-Files-as-a-Gues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SmartVault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Information for IDJC County Partners</a:t>
            </a:r>
          </a:p>
          <a:p>
            <a:r>
              <a:rPr lang="en-US" dirty="0"/>
              <a:t>March 2022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23126" y="1045544"/>
            <a:ext cx="4779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Idaho Department of Juvenile Corrections</a:t>
            </a:r>
          </a:p>
        </p:txBody>
      </p:sp>
      <p:pic>
        <p:nvPicPr>
          <p:cNvPr id="7" name="Picture 6" descr="DJCLogo5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726" y="727290"/>
            <a:ext cx="914400" cy="10058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195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61A22-DFCE-4F60-9B55-439E6EB96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16591"/>
            <a:ext cx="9322343" cy="1310293"/>
          </a:xfrm>
        </p:spPr>
        <p:txBody>
          <a:bodyPr>
            <a:normAutofit/>
          </a:bodyPr>
          <a:lstStyle/>
          <a:p>
            <a:r>
              <a:rPr lang="en-US" sz="2400" i="1" dirty="0"/>
              <a:t>The IDJC has changed how we receive information for juveniles committed to the department. We will work with you to make the transition as smooth, as possible.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ACD63-2284-49D5-A458-E87DA06F2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336" y="2911891"/>
            <a:ext cx="8596668" cy="3007029"/>
          </a:xfrm>
        </p:spPr>
        <p:txBody>
          <a:bodyPr>
            <a:normAutofit/>
          </a:bodyPr>
          <a:lstStyle/>
          <a:p>
            <a:r>
              <a:rPr lang="en-US" dirty="0"/>
              <a:t>A consistent, centralized process that is easy to use</a:t>
            </a:r>
          </a:p>
          <a:p>
            <a:r>
              <a:rPr lang="en-US" dirty="0"/>
              <a:t>Secure, web based, login based, accommodates large file size of 1 GB—unlike email</a:t>
            </a:r>
          </a:p>
          <a:p>
            <a:pPr lvl="1"/>
            <a:r>
              <a:rPr lang="en-US" dirty="0"/>
              <a:t>Early 2021, we transitioned to electronic submission by email but encountered issues related to file size limit</a:t>
            </a:r>
          </a:p>
          <a:p>
            <a:r>
              <a:rPr lang="en-US" dirty="0"/>
              <a:t>Resolve ongoing confusion about where to submit commitment orders and social/treatment history information</a:t>
            </a:r>
          </a:p>
          <a:p>
            <a:pPr lvl="1"/>
            <a:r>
              <a:rPr lang="en-US" dirty="0"/>
              <a:t>The majority of large and small counties are already using SmartVault successfully 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7273851-DE84-4D0C-975D-4C9A11DC5202}"/>
              </a:ext>
            </a:extLst>
          </p:cNvPr>
          <p:cNvSpPr txBox="1">
            <a:spLocks/>
          </p:cNvSpPr>
          <p:nvPr/>
        </p:nvSpPr>
        <p:spPr>
          <a:xfrm>
            <a:off x="677334" y="2105637"/>
            <a:ext cx="8596668" cy="6487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444842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Who? What?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441499" cy="3880773"/>
          </a:xfrm>
        </p:spPr>
        <p:txBody>
          <a:bodyPr/>
          <a:lstStyle/>
          <a:p>
            <a:r>
              <a:rPr lang="en-US" dirty="0"/>
              <a:t>Who: This resource is intended for use by county court and probation personnel</a:t>
            </a:r>
          </a:p>
          <a:p>
            <a:pPr lvl="1"/>
            <a:r>
              <a:rPr lang="en-US" dirty="0"/>
              <a:t>The IDJC is the “account administrator” that invites you to use SmartVault</a:t>
            </a:r>
          </a:p>
          <a:p>
            <a:pPr lvl="1"/>
            <a:r>
              <a:rPr lang="en-US" dirty="0"/>
              <a:t>Email </a:t>
            </a:r>
            <a:r>
              <a:rPr lang="en-US" dirty="0">
                <a:hlinkClick r:id="rId2"/>
              </a:rPr>
              <a:t>ContactUs@idjc.Idaho.gov</a:t>
            </a:r>
            <a:r>
              <a:rPr lang="en-US" dirty="0"/>
              <a:t> or call Estela Cabrera at 208.334.5100 to get set up</a:t>
            </a:r>
          </a:p>
          <a:p>
            <a:r>
              <a:rPr lang="en-US" dirty="0"/>
              <a:t>What: Use the SmartVault client portal to submit commitment orders and social history and treatment documents to the IDJC</a:t>
            </a:r>
          </a:p>
          <a:p>
            <a:pPr lvl="1"/>
            <a:r>
              <a:rPr lang="en-US" dirty="0"/>
              <a:t>For a review on submitting documents to the department, visit the IDJC website/About page at </a:t>
            </a:r>
            <a:r>
              <a:rPr lang="en-US" dirty="0">
                <a:hlinkClick r:id="rId3"/>
              </a:rPr>
              <a:t>www.idjc.idaho.gov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0587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an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000617"/>
          </a:xfrm>
        </p:spPr>
        <p:txBody>
          <a:bodyPr>
            <a:normAutofit/>
          </a:bodyPr>
          <a:lstStyle/>
          <a:p>
            <a:r>
              <a:rPr lang="en-US" dirty="0"/>
              <a:t>You will need an email address and internet connection</a:t>
            </a:r>
          </a:p>
          <a:p>
            <a:r>
              <a:rPr lang="en-US" dirty="0"/>
              <a:t>The IDJC will create a dedicated Client Portal and invite you to use SmartVault</a:t>
            </a:r>
          </a:p>
          <a:p>
            <a:r>
              <a:rPr lang="en-US" dirty="0"/>
              <a:t>You can have one or more individual users or “Guests” that can access the portal </a:t>
            </a:r>
          </a:p>
          <a:p>
            <a:r>
              <a:rPr lang="en-US" dirty="0"/>
              <a:t>OR, you can use a general, shared mailbox avoiding interruptions when specific staff is unavailable or your agency experiences turnover</a:t>
            </a:r>
          </a:p>
          <a:p>
            <a:r>
              <a:rPr lang="en-US" dirty="0"/>
              <a:t>You will receive an email invitation with instructions to activate your account and create your SmartVault login  </a:t>
            </a:r>
          </a:p>
        </p:txBody>
      </p:sp>
    </p:spTree>
    <p:extLst>
      <p:ext uri="{BB962C8B-B14F-4D97-AF65-F5344CB8AC3E}">
        <p14:creationId xmlns:p14="http://schemas.microsoft.com/office/powerpoint/2010/main" val="11358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4330"/>
            <a:ext cx="8596668" cy="4229340"/>
          </a:xfrm>
        </p:spPr>
        <p:txBody>
          <a:bodyPr/>
          <a:lstStyle/>
          <a:p>
            <a:r>
              <a:rPr lang="en-US" dirty="0"/>
              <a:t>Click this link to view a </a:t>
            </a:r>
            <a:r>
              <a:rPr lang="en-US" u="sng" dirty="0">
                <a:hlinkClick r:id="rId2"/>
              </a:rPr>
              <a:t>Client Portal Orientation</a:t>
            </a:r>
            <a:endParaRPr lang="en-US" u="sng" dirty="0"/>
          </a:p>
          <a:p>
            <a:pPr lvl="1"/>
            <a:r>
              <a:rPr lang="en-US" u="sng" dirty="0"/>
              <a:t>Much of the lingo will refer to accounting processes but the basic procedures on how to use the service still apply</a:t>
            </a:r>
            <a:endParaRPr lang="en-US" dirty="0"/>
          </a:p>
          <a:p>
            <a:r>
              <a:rPr lang="en-US" dirty="0"/>
              <a:t>Type this IP address in your browser </a:t>
            </a:r>
            <a:r>
              <a:rPr lang="en-US" dirty="0">
                <a:hlinkClick r:id="rId3"/>
              </a:rPr>
              <a:t>https://my.smartvault.com/secure/SignIn.aspx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2335" y="3263560"/>
            <a:ext cx="4119905" cy="293939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399BC5A-BC72-426B-BC3F-A5836CE89E8E}"/>
              </a:ext>
            </a:extLst>
          </p:cNvPr>
          <p:cNvSpPr txBox="1"/>
          <p:nvPr/>
        </p:nvSpPr>
        <p:spPr>
          <a:xfrm>
            <a:off x="7983757" y="2633614"/>
            <a:ext cx="1880077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Using the Google Chrome browser seems to work best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668FAE-A738-40A5-9B15-99F560893D78}"/>
              </a:ext>
            </a:extLst>
          </p:cNvPr>
          <p:cNvSpPr txBox="1"/>
          <p:nvPr/>
        </p:nvSpPr>
        <p:spPr>
          <a:xfrm>
            <a:off x="870199" y="3432096"/>
            <a:ext cx="1880077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Tip: Bookmark the SmartVault </a:t>
            </a:r>
            <a:r>
              <a:rPr lang="en-US" i="1" dirty="0"/>
              <a:t>Sign In</a:t>
            </a:r>
            <a:r>
              <a:rPr lang="en-US" dirty="0"/>
              <a:t> page for easy access to your client portal</a:t>
            </a:r>
            <a:endParaRPr lang="en-US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8588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290194"/>
            <a:ext cx="7225095" cy="3751168"/>
          </a:xfrm>
        </p:spPr>
        <p:txBody>
          <a:bodyPr>
            <a:normAutofit/>
          </a:bodyPr>
          <a:lstStyle/>
          <a:p>
            <a:r>
              <a:rPr lang="en-US" dirty="0"/>
              <a:t>Once your account is activated, you can access your client portal any time to upload files</a:t>
            </a:r>
          </a:p>
          <a:p>
            <a:r>
              <a:rPr lang="en-US" dirty="0"/>
              <a:t> Click the link for a short tutorial on how to </a:t>
            </a:r>
            <a:r>
              <a:rPr lang="en-US" dirty="0">
                <a:hlinkClick r:id="rId2"/>
              </a:rPr>
              <a:t>upload files as a guest</a:t>
            </a:r>
            <a:r>
              <a:rPr lang="en-US" dirty="0"/>
              <a:t> user</a:t>
            </a:r>
          </a:p>
          <a:p>
            <a:r>
              <a:rPr lang="en-US" dirty="0"/>
              <a:t>When uploading files, use the juvenile’s name in the file name</a:t>
            </a:r>
          </a:p>
          <a:p>
            <a:r>
              <a:rPr lang="en-US" dirty="0"/>
              <a:t>Use a consistent naming convention to organize or group the files. This is especially important when uploading files for more than one juvenile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6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EDC4B-64F1-4DA9-81AB-165D23DD3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36D17-682B-4802-B539-AF50B5FEB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4183"/>
            <a:ext cx="8596668" cy="4657179"/>
          </a:xfrm>
        </p:spPr>
        <p:txBody>
          <a:bodyPr/>
          <a:lstStyle/>
          <a:p>
            <a:r>
              <a:rPr lang="en-US" dirty="0"/>
              <a:t>You can set up upload  and download notification preferences</a:t>
            </a:r>
          </a:p>
          <a:p>
            <a:r>
              <a:rPr lang="en-US" dirty="0"/>
              <a:t>SmartVault defaults to notifications once in a 24-hour period</a:t>
            </a:r>
          </a:p>
          <a:p>
            <a:r>
              <a:rPr lang="en-US" dirty="0"/>
              <a:t>Access “Notification Settings” to set your preference to what makes sense for you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FF35E6-FBD8-4AD2-B7BE-6AA673A96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2A222B-67C1-4F99-B72D-E560B2BF63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4271" y="2704983"/>
            <a:ext cx="4643458" cy="328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13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325811"/>
          </a:xfrm>
        </p:spPr>
        <p:txBody>
          <a:bodyPr/>
          <a:lstStyle/>
          <a:p>
            <a:r>
              <a:rPr lang="en-US" dirty="0"/>
              <a:t>Use the SmartVault help feature</a:t>
            </a:r>
          </a:p>
          <a:p>
            <a:r>
              <a:rPr lang="en-US" dirty="0"/>
              <a:t>Open a chat session and get one-on-one help</a:t>
            </a:r>
          </a:p>
          <a:p>
            <a:r>
              <a:rPr lang="en-US" dirty="0"/>
              <a:t>Contact Estela Cabrera at 208.577.5451 </a:t>
            </a:r>
          </a:p>
          <a:p>
            <a:r>
              <a:rPr lang="en-US" dirty="0"/>
              <a:t>Reach out to your JSC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r">
              <a:buNone/>
            </a:pPr>
            <a:r>
              <a:rPr lang="en-US" dirty="0"/>
              <a:t>Thank you for your partnership with the IDJC to serve Idaho families.</a:t>
            </a:r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7093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691</TotalTime>
  <Words>515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Using SmartVault</vt:lpstr>
      <vt:lpstr>The IDJC has changed how we receive information for juveniles committed to the department. We will work with you to make the transition as smooth, as possible.</vt:lpstr>
      <vt:lpstr>Who? What? </vt:lpstr>
      <vt:lpstr>Get an Account</vt:lpstr>
      <vt:lpstr>Login</vt:lpstr>
      <vt:lpstr>Upload</vt:lpstr>
      <vt:lpstr>Notifications</vt:lpstr>
      <vt:lpstr>Get Help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SmartVault</dc:title>
  <dc:creator>Estela Cabrera</dc:creator>
  <cp:lastModifiedBy>Estela Cabrera</cp:lastModifiedBy>
  <cp:revision>153</cp:revision>
  <dcterms:created xsi:type="dcterms:W3CDTF">2021-09-02T15:47:46Z</dcterms:created>
  <dcterms:modified xsi:type="dcterms:W3CDTF">2023-08-03T16:24:26Z</dcterms:modified>
</cp:coreProperties>
</file>